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4" r:id="rId3"/>
    <p:sldId id="265" r:id="rId4"/>
    <p:sldId id="257" r:id="rId5"/>
    <p:sldId id="258" r:id="rId6"/>
    <p:sldId id="275" r:id="rId7"/>
    <p:sldId id="276" r:id="rId8"/>
    <p:sldId id="280" r:id="rId9"/>
    <p:sldId id="283" r:id="rId10"/>
    <p:sldId id="281" r:id="rId11"/>
    <p:sldId id="285" r:id="rId12"/>
    <p:sldId id="261" r:id="rId13"/>
    <p:sldId id="288" r:id="rId14"/>
    <p:sldId id="287" r:id="rId15"/>
    <p:sldId id="292" r:id="rId16"/>
    <p:sldId id="268" r:id="rId17"/>
    <p:sldId id="267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3"/>
    <p:restoredTop sz="94674"/>
  </p:normalViewPr>
  <p:slideViewPr>
    <p:cSldViewPr snapToGrid="0" snapToObjects="1">
      <p:cViewPr>
        <p:scale>
          <a:sx n="115" d="100"/>
          <a:sy n="115" d="100"/>
        </p:scale>
        <p:origin x="92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CA38-B8FC-7F4C-ACAC-C16C830CF71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C3548-0485-8640-B2CB-ED9EA1515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C3548-0485-8640-B2CB-ED9EA1515C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9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2F98-8BEF-F542-8DAD-F504120863ED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eukC0" TargetMode="External"/><Relationship Id="rId4" Type="http://schemas.openxmlformats.org/officeDocument/2006/relationships/hyperlink" Target="https://bit.ly/2DLKpPY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://nlp.stanford.edu:8080/sentiment/rntnDemo.html" TargetMode="External"/><Relationship Id="rId7" Type="http://schemas.openxmlformats.org/officeDocument/2006/relationships/hyperlink" Target="http://playground.aisoma.de/summarizer/?lang=us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euralconvo.huggingface.c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rt.io/" TargetMode="External"/><Relationship Id="rId4" Type="http://schemas.openxmlformats.org/officeDocument/2006/relationships/hyperlink" Target="https://deepjazz.io/" TargetMode="External"/><Relationship Id="rId5" Type="http://schemas.openxmlformats.org/officeDocument/2006/relationships/hyperlink" Target="http://max-image-caption-generator-web-app.mybluemix.net/" TargetMode="Externa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jreddie.com/darknet/yol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PT1ZZX" TargetMode="External"/><Relationship Id="rId4" Type="http://schemas.openxmlformats.org/officeDocument/2006/relationships/hyperlink" Target="https://bit.ly/2r33w0o)" TargetMode="External"/><Relationship Id="rId5" Type="http://schemas.openxmlformats.org/officeDocument/2006/relationships/hyperlink" Target="https://bit.ly/2QgOyCf" TargetMode="External"/><Relationship Id="rId6" Type="http://schemas.openxmlformats.org/officeDocument/2006/relationships/hyperlink" Target="https://bit.ly/2Qiv9B3" TargetMode="External"/><Relationship Id="rId7" Type="http://schemas.openxmlformats.org/officeDocument/2006/relationships/hyperlink" Target="https://bit.ly/2Be0deT)" TargetMode="External"/><Relationship Id="rId8" Type="http://schemas.openxmlformats.org/officeDocument/2006/relationships/hyperlink" Target="https://bit.ly/2P1HOn8" TargetMode="External"/><Relationship Id="rId9" Type="http://schemas.openxmlformats.org/officeDocument/2006/relationships/hyperlink" Target="https://bit.ly/2TBzsGt)" TargetMode="External"/><Relationship Id="rId10" Type="http://schemas.openxmlformats.org/officeDocument/2006/relationships/hyperlink" Target="https://bit.ly/2P2dUiL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c.hsmc.edu.hk/" TargetMode="Externa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2oanv6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csiu@hsmc.edu.h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Harness the </a:t>
            </a:r>
            <a:r>
              <a:rPr lang="en-US" sz="4000" dirty="0" smtClean="0"/>
              <a:t>Power </a:t>
            </a:r>
            <a:r>
              <a:rPr lang="en-US" sz="4000" dirty="0"/>
              <a:t>of </a:t>
            </a:r>
            <a:r>
              <a:rPr lang="en-US" sz="4000" dirty="0" smtClean="0"/>
              <a:t>Neural</a:t>
            </a:r>
            <a:r>
              <a:rPr lang="en-US" sz="4000" dirty="0"/>
              <a:t> </a:t>
            </a:r>
            <a:r>
              <a:rPr lang="en-US" sz="4000" dirty="0" smtClean="0"/>
              <a:t>Networks</a:t>
            </a:r>
            <a:r>
              <a:rPr lang="en-US" sz="4000" dirty="0"/>
              <a:t> for AI: </a:t>
            </a:r>
            <a:r>
              <a:rPr lang="en-US" sz="4000" dirty="0" smtClean="0"/>
              <a:t>Applications </a:t>
            </a:r>
            <a:r>
              <a:rPr lang="en-US" sz="4000" dirty="0"/>
              <a:t>of </a:t>
            </a:r>
            <a:r>
              <a:rPr lang="en-US" sz="4000" dirty="0" smtClean="0"/>
              <a:t>Deep</a:t>
            </a:r>
            <a:r>
              <a:rPr lang="en-US" sz="4000" dirty="0"/>
              <a:t> </a:t>
            </a:r>
            <a:r>
              <a:rPr lang="en-US" sz="4000" dirty="0" smtClean="0"/>
              <a:t>Learning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 smtClean="0"/>
              <a:t>Dr</a:t>
            </a:r>
            <a:r>
              <a:rPr lang="en-US" dirty="0" smtClean="0"/>
              <a:t> Sai-</a:t>
            </a:r>
            <a:r>
              <a:rPr lang="en-US" dirty="0" err="1" smtClean="0"/>
              <a:t>cheong</a:t>
            </a:r>
            <a:r>
              <a:rPr lang="en-US" dirty="0" smtClean="0"/>
              <a:t> SIU</a:t>
            </a:r>
          </a:p>
          <a:p>
            <a:r>
              <a:rPr lang="en-US" dirty="0" smtClean="0"/>
              <a:t>Director, Deep Learning Application and Research Centre</a:t>
            </a:r>
          </a:p>
          <a:p>
            <a:r>
              <a:rPr lang="en-US" dirty="0" smtClean="0"/>
              <a:t>The Hang Seng University of Hong Kong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" y="464479"/>
            <a:ext cx="3660888" cy="8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en-US" dirty="0" smtClean="0"/>
              <a:t>: Multi-class Classification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67216" y="2609345"/>
            <a:ext cx="2558114" cy="529122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847178" y="2873906"/>
            <a:ext cx="705678" cy="20607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dirty="0"/>
              <a:t>1</a:t>
            </a:r>
            <a:endParaRPr lang="en-US" dirty="0" smtClean="0"/>
          </a:p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0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uble Bracket 15"/>
          <p:cNvSpPr/>
          <p:nvPr/>
        </p:nvSpPr>
        <p:spPr>
          <a:xfrm>
            <a:off x="6582185" y="3217776"/>
            <a:ext cx="705678" cy="1295400"/>
          </a:xfrm>
          <a:prstGeom prst="bracketPair">
            <a:avLst/>
          </a:prstGeom>
          <a:ln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0.55</a:t>
            </a:r>
          </a:p>
          <a:p>
            <a:pPr algn="ctr"/>
            <a:r>
              <a:rPr lang="en-US" dirty="0" smtClean="0"/>
              <a:t>0.300.10</a:t>
            </a:r>
          </a:p>
          <a:p>
            <a:pPr algn="ctr"/>
            <a:r>
              <a:rPr lang="en-US" dirty="0" smtClean="0"/>
              <a:t>0.05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860516" y="3326867"/>
            <a:ext cx="59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cat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iger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og</a:t>
            </a:r>
          </a:p>
          <a:p>
            <a:r>
              <a:rPr lang="en-US" sz="1600" dirty="0" smtClean="0"/>
              <a:t>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Probability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that the picture</a:t>
            </a:r>
          </a:p>
          <a:p>
            <a:pPr marL="6350" algn="ctr"/>
            <a:r>
              <a:rPr lang="en-US" sz="1400" dirty="0" smtClean="0">
                <a:solidFill>
                  <a:schemeClr val="bg1"/>
                </a:solidFill>
              </a:rPr>
              <a:t> is a </a:t>
            </a:r>
            <a:r>
              <a:rPr lang="is-IS" sz="1400" dirty="0" smtClean="0">
                <a:solidFill>
                  <a:schemeClr val="bg1"/>
                </a:solidFill>
              </a:rPr>
              <a:t>…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95" y="2873906"/>
            <a:ext cx="2862050" cy="16854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361" y="3412273"/>
            <a:ext cx="1025912" cy="8028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Photo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67216" y="1239916"/>
            <a:ext cx="1077237" cy="513839"/>
          </a:xfrm>
          <a:prstGeom prst="rect">
            <a:avLst/>
          </a:prstGeom>
          <a:solidFill>
            <a:srgbClr val="0080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Probability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2: Neural </a:t>
            </a:r>
            <a:r>
              <a:rPr lang="en-US" dirty="0" smtClean="0"/>
              <a:t>Machine Translation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471224"/>
            <a:ext cx="840963" cy="79149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292345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642516" y="3600432"/>
            <a:ext cx="414653" cy="530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52563" y="3541950"/>
            <a:ext cx="414653" cy="530089"/>
          </a:xfrm>
          <a:prstGeom prst="rightArrow">
            <a:avLst/>
          </a:prstGeom>
          <a:solidFill>
            <a:srgbClr val="66CCFF"/>
          </a:solidFill>
          <a:ln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8201" y="2720017"/>
            <a:ext cx="9752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Probability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4453" y="2612296"/>
            <a:ext cx="156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that the picture</a:t>
            </a:r>
          </a:p>
          <a:p>
            <a:pPr marL="6350" algn="ctr"/>
            <a:r>
              <a:rPr lang="en-US" sz="1400" dirty="0" smtClean="0">
                <a:solidFill>
                  <a:schemeClr val="bg1"/>
                </a:solidFill>
              </a:rPr>
              <a:t> is a </a:t>
            </a:r>
            <a:r>
              <a:rPr lang="is-IS" sz="1400" dirty="0" smtClean="0">
                <a:solidFill>
                  <a:schemeClr val="bg1"/>
                </a:solidFill>
              </a:rPr>
              <a:t>…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4453" y="1239916"/>
            <a:ext cx="1480877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00"/>
                </a:solidFill>
              </a:rPr>
              <a:t>of the next Chinese word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3" name="Folded Corner 30">
            <a:extLst>
              <a:ext uri="{FF2B5EF4-FFF2-40B4-BE49-F238E27FC236}">
                <a16:creationId xmlns="" xmlns:a16="http://schemas.microsoft.com/office/drawing/2014/main" id="{961C9F4A-CCFB-4E17-AA2B-332CD6095B08}"/>
              </a:ext>
            </a:extLst>
          </p:cNvPr>
          <p:cNvSpPr/>
          <p:nvPr/>
        </p:nvSpPr>
        <p:spPr>
          <a:xfrm>
            <a:off x="125411" y="3182071"/>
            <a:ext cx="1051965" cy="13668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1200" dirty="0" smtClean="0">
                <a:cs typeface="Arial" panose="020B0604020202020204" pitchFamily="34" charset="0"/>
              </a:rPr>
              <a:t>ST: I go </a:t>
            </a:r>
            <a:r>
              <a:rPr lang="en-US" altLang="zh-HK" sz="1200" smtClean="0">
                <a:cs typeface="Arial" panose="020B0604020202020204" pitchFamily="34" charset="0"/>
              </a:rPr>
              <a:t>to school by bus.</a:t>
            </a:r>
            <a:endParaRPr lang="en-US" altLang="zh-HK" sz="1200" dirty="0">
              <a:cs typeface="Arial" panose="020B0604020202020204" pitchFamily="34" charset="0"/>
            </a:endParaRPr>
          </a:p>
        </p:txBody>
      </p:sp>
      <p:sp>
        <p:nvSpPr>
          <p:cNvPr id="24" name="Double Bracket 23"/>
          <p:cNvSpPr/>
          <p:nvPr/>
        </p:nvSpPr>
        <p:spPr>
          <a:xfrm>
            <a:off x="1842278" y="1729546"/>
            <a:ext cx="705678" cy="4349429"/>
          </a:xfrm>
          <a:prstGeom prst="bracketPair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0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25844" y="1807019"/>
            <a:ext cx="2372194" cy="3947859"/>
            <a:chOff x="6585757" y="1807019"/>
            <a:chExt cx="2418202" cy="3947859"/>
          </a:xfrm>
          <a:solidFill>
            <a:schemeClr val="bg1"/>
          </a:solidFill>
        </p:grpSpPr>
        <p:sp>
          <p:nvSpPr>
            <p:cNvPr id="25" name="TextBox 24"/>
            <p:cNvSpPr txBox="1"/>
            <p:nvPr/>
          </p:nvSpPr>
          <p:spPr>
            <a:xfrm>
              <a:off x="7565822" y="2011234"/>
              <a:ext cx="1438137" cy="353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你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我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他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乘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走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跑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公車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計程車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火車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去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來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學校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公司</a:t>
              </a:r>
              <a:endPara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r>
                <a:rPr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公園</a:t>
              </a:r>
              <a:endParaRPr lang="en-US" sz="16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26" name="Double Bracket 25"/>
            <p:cNvSpPr/>
            <p:nvPr/>
          </p:nvSpPr>
          <p:spPr>
            <a:xfrm>
              <a:off x="6585757" y="1807019"/>
              <a:ext cx="705678" cy="3947859"/>
            </a:xfrm>
            <a:prstGeom prst="bracketPair">
              <a:avLst/>
            </a:prstGeom>
            <a:grpFill/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0.02</a:t>
              </a:r>
            </a:p>
            <a:p>
              <a:pPr algn="ctr"/>
              <a:r>
                <a:rPr lang="en-US" sz="1600" dirty="0" smtClean="0"/>
                <a:t>0.95</a:t>
              </a:r>
            </a:p>
            <a:p>
              <a:pPr algn="ctr"/>
              <a:r>
                <a:rPr lang="en-US" sz="1600" dirty="0" smtClean="0"/>
                <a:t>0.03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  <a:p>
              <a:pPr algn="ctr"/>
              <a:r>
                <a:rPr lang="en-US" altLang="zh-TW" sz="1600" dirty="0" smtClean="0"/>
                <a:t>0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518201" y="2291379"/>
            <a:ext cx="1933780" cy="264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95" y="2873906"/>
            <a:ext cx="2862050" cy="16854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 animBg="1"/>
      <p:bldP spid="23" grpId="0" animBg="1"/>
      <p:bldP spid="2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5130" y="2483654"/>
            <a:ext cx="8313420" cy="3273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Revival of Deep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70114" y="1583954"/>
            <a:ext cx="2718435" cy="699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3. Design and Architecture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75130" y="1583956"/>
            <a:ext cx="2546312" cy="6992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 Computing Power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272622" y="1583954"/>
            <a:ext cx="2546312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2. Big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66364" y="2582970"/>
            <a:ext cx="238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 types</a:t>
            </a:r>
            <a:r>
              <a:rPr lang="en-US" smtClean="0"/>
              <a:t>: </a:t>
            </a:r>
          </a:p>
          <a:p>
            <a:pPr algn="ctr"/>
            <a:r>
              <a:rPr lang="en-US" dirty="0" smtClean="0"/>
              <a:t>New ways to build cells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76297" y="2586351"/>
            <a:ext cx="270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 types: </a:t>
            </a:r>
          </a:p>
          <a:p>
            <a:pPr algn="ctr"/>
            <a:r>
              <a:rPr lang="en-US" dirty="0" smtClean="0"/>
              <a:t>New ways to connect cells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335990" y="2687473"/>
            <a:ext cx="408790" cy="4183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14028" y="2690854"/>
            <a:ext cx="408790" cy="4183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25801" y="3297890"/>
            <a:ext cx="3618272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Feed Forward Neural Networks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Auto-encoders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Convolutional Neural Networks (CNN)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Recurrent </a:t>
            </a:r>
            <a:r>
              <a:rPr lang="en-US" dirty="0"/>
              <a:t>Neural Networks (RNN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842639" y="3308656"/>
            <a:ext cx="1878767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Cell types /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Long-short </a:t>
            </a:r>
            <a:r>
              <a:rPr lang="en-US" dirty="0"/>
              <a:t>Term Memory (LSTM)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Gated Recurrent Units (GRU)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3567" y="3308656"/>
            <a:ext cx="2004729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Activation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Binary step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Sigmoid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Hyperbolic tangent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Rectified Linear Unit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426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9718" y="2358298"/>
            <a:ext cx="2308302" cy="13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Chatbot</a:t>
            </a:r>
            <a:endParaRPr lang="en-US" sz="2400" dirty="0" smtClean="0"/>
          </a:p>
          <a:p>
            <a:pPr algn="ctr"/>
            <a:r>
              <a:rPr lang="en-US" sz="1600" dirty="0" smtClean="0">
                <a:hlinkClick r:id="rId2"/>
              </a:rPr>
              <a:t>https://bit.ly/2gIR7rY</a:t>
            </a:r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750420" y="3940795"/>
            <a:ext cx="2308302" cy="13381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Text </a:t>
            </a:r>
            <a:r>
              <a:rPr lang="en-US" sz="2400" dirty="0" smtClean="0"/>
              <a:t>generation</a:t>
            </a:r>
          </a:p>
          <a:p>
            <a:pPr algn="ctr"/>
            <a:r>
              <a:rPr lang="en-US" sz="1600" dirty="0" smtClean="0">
                <a:hlinkClick r:id="rId3"/>
              </a:rPr>
              <a:t>https://bit.ly/2zeukC0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152186" y="3940795"/>
            <a:ext cx="2308302" cy="13381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Grammar checker</a:t>
            </a:r>
          </a:p>
          <a:p>
            <a:pPr algn="ctr"/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bit.ly/2DLKpPY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3250" y="2358298"/>
            <a:ext cx="2308302" cy="13381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Sentiment </a:t>
            </a:r>
            <a:r>
              <a:rPr lang="en-US" sz="2400" dirty="0" smtClean="0"/>
              <a:t>analysis</a:t>
            </a:r>
          </a:p>
          <a:p>
            <a:pPr algn="ctr"/>
            <a:r>
              <a:rPr lang="en-US" sz="1400" dirty="0" smtClean="0">
                <a:hlinkClick r:id="rId6"/>
              </a:rPr>
              <a:t>https://stanford.io/1moo7lB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501484" y="2358298"/>
            <a:ext cx="2308302" cy="13381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Summarization</a:t>
            </a:r>
          </a:p>
          <a:p>
            <a:pPr algn="ctr"/>
            <a:r>
              <a:rPr lang="en-US" sz="1600" dirty="0" smtClean="0">
                <a:hlinkClick r:id="rId7"/>
              </a:rPr>
              <a:t>https://bit.ly/2DKnpBd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44624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3818" y="2363200"/>
            <a:ext cx="2308302" cy="13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Object </a:t>
            </a:r>
            <a:r>
              <a:rPr lang="en-US" sz="2400" dirty="0" smtClean="0"/>
              <a:t>detection</a:t>
            </a:r>
          </a:p>
          <a:p>
            <a:pPr algn="ctr"/>
            <a:r>
              <a:rPr lang="en-US" sz="1600" dirty="0" smtClean="0">
                <a:hlinkClick r:id="rId2"/>
              </a:rPr>
              <a:t>https://bit.ly/2fXFbXS</a:t>
            </a:r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52186" y="3935404"/>
            <a:ext cx="2308302" cy="13381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Art </a:t>
            </a:r>
            <a:r>
              <a:rPr lang="en-US" sz="2400" dirty="0" smtClean="0"/>
              <a:t>creation</a:t>
            </a:r>
          </a:p>
          <a:p>
            <a:pPr algn="ctr"/>
            <a:r>
              <a:rPr lang="en-US" sz="1600" dirty="0" smtClean="0">
                <a:hlinkClick r:id="rId3"/>
              </a:rPr>
              <a:t>https://deepart.io/</a:t>
            </a: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750420" y="3942016"/>
            <a:ext cx="2308302" cy="13381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Music </a:t>
            </a:r>
            <a:r>
              <a:rPr lang="en-US" sz="2400" dirty="0" smtClean="0"/>
              <a:t>creation</a:t>
            </a:r>
          </a:p>
          <a:p>
            <a:pPr algn="ctr"/>
            <a:r>
              <a:rPr lang="en-US" sz="1600" dirty="0" smtClean="0">
                <a:hlinkClick r:id="rId4"/>
              </a:rPr>
              <a:t>https://deepjazz.io/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99718" y="2364421"/>
            <a:ext cx="2308302" cy="13381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Image caption </a:t>
            </a:r>
            <a:r>
              <a:rPr lang="en-US" sz="2400" dirty="0" smtClean="0"/>
              <a:t>generator</a:t>
            </a:r>
          </a:p>
          <a:p>
            <a:pPr algn="ctr"/>
            <a:r>
              <a:rPr lang="en-US" sz="1600" dirty="0" smtClean="0">
                <a:hlinkClick r:id="rId5"/>
              </a:rPr>
              <a:t>https://bit.ly/2BxKBkF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0916" y="2363689"/>
            <a:ext cx="2308302" cy="13381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Time Series </a:t>
            </a:r>
            <a:r>
              <a:rPr lang="en-US" sz="2400" dirty="0" smtClean="0"/>
              <a:t>Forecasting</a:t>
            </a:r>
          </a:p>
          <a:p>
            <a:pPr algn="ctr"/>
            <a:r>
              <a:rPr lang="en-US" sz="1600" dirty="0" smtClean="0">
                <a:hlinkClick r:id="rId4"/>
              </a:rPr>
              <a:t>https://bit.ly/2FH0Xv9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808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8650" y="1520260"/>
            <a:ext cx="1639228" cy="10869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Finance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3317" y="2698595"/>
            <a:ext cx="1654561" cy="17507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Business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3983" y="4571630"/>
            <a:ext cx="1623895" cy="10869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Healthcare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97512" y="1520260"/>
            <a:ext cx="6117838" cy="1086940"/>
          </a:xfrm>
          <a:prstGeom prst="roundRect">
            <a:avLst>
              <a:gd name="adj" fmla="val 948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Stock Price Prediction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bit.ly/2PT1ZZX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Financial Sentiment Analysis (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bit.ly/2r33w0o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397512" y="2698595"/>
            <a:ext cx="6117838" cy="1750742"/>
          </a:xfrm>
          <a:prstGeom prst="roundRect">
            <a:avLst>
              <a:gd name="adj" fmla="val 948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Smart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heckout, Retail Stocking and Behavioral Checking (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bit.ly/2QgOyCf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6"/>
              </a:rPr>
              <a:t>bit.ly/2Qiv9B3</a:t>
            </a:r>
            <a:r>
              <a:rPr lang="en-US" dirty="0" smtClean="0">
                <a:solidFill>
                  <a:schemeClr val="tx1"/>
                </a:solidFill>
              </a:rPr>
              <a:t> (ML in general))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Marketing automation and personalized marketing  (</a:t>
            </a:r>
            <a:r>
              <a:rPr lang="en-US" dirty="0" smtClean="0">
                <a:solidFill>
                  <a:schemeClr val="tx1"/>
                </a:solidFill>
                <a:hlinkClick r:id="rId7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7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7"/>
              </a:rPr>
              <a:t>bit.ly/2Be0deT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Retail Forecasting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  <a:hlinkClick r:id="rId8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8"/>
              </a:rPr>
              <a:t>bit.ly/2P1HOn8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97512" y="4564096"/>
            <a:ext cx="6117838" cy="1086940"/>
          </a:xfrm>
          <a:prstGeom prst="roundRect">
            <a:avLst>
              <a:gd name="adj" fmla="val 94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Medical Image Classification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  <a:hlinkClick r:id="rId9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9"/>
              </a:rPr>
              <a:t>bit.ly/2TBzsGt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Drug </a:t>
            </a:r>
            <a:r>
              <a:rPr lang="en-US" dirty="0">
                <a:solidFill>
                  <a:schemeClr val="tx1"/>
                </a:solidFill>
              </a:rPr>
              <a:t>Discovery (</a:t>
            </a:r>
            <a:r>
              <a:rPr lang="en-US" dirty="0">
                <a:solidFill>
                  <a:schemeClr val="tx1"/>
                </a:solidFill>
                <a:hlinkClick r:id="rId10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10"/>
              </a:rPr>
              <a:t>bit.ly/2P2dUiL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74889" y="2939208"/>
            <a:ext cx="2340461" cy="15790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Application Programming Interface (API)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494385" y="2939209"/>
            <a:ext cx="2340461" cy="15790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Deep </a:t>
            </a:r>
            <a:r>
              <a:rPr lang="en-US" sz="2800" smtClean="0"/>
              <a:t>Learning Platforms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813881" y="2939209"/>
            <a:ext cx="2340461" cy="15790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Deep Learning Libraries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Research and Application Centre (</a:t>
            </a:r>
            <a:r>
              <a:rPr lang="en-US" dirty="0" smtClean="0">
                <a:hlinkClick r:id="rId2"/>
              </a:rPr>
              <a:t>http://dlc.hsmc.edu.hk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7902" y="2828572"/>
            <a:ext cx="2340461" cy="14092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Automatic Translation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524712" y="2828572"/>
            <a:ext cx="2340461" cy="14092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Grammar Checker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037902" y="4402363"/>
            <a:ext cx="2340461" cy="14092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Chatbot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524712" y="4402363"/>
            <a:ext cx="2340461" cy="14092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Image Processing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1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very much!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Email: </a:t>
            </a:r>
            <a:r>
              <a:rPr lang="en-US" dirty="0" smtClean="0">
                <a:hlinkClick r:id="rId2"/>
              </a:rPr>
              <a:t>scsiu@hsu.edu.hk</a:t>
            </a:r>
            <a:r>
              <a:rPr lang="en-US" dirty="0" smtClean="0"/>
              <a:t> </a:t>
            </a:r>
          </a:p>
          <a:p>
            <a:r>
              <a:rPr lang="en-US" dirty="0"/>
              <a:t>Facebook: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goo.gl/2oanv6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8680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is Everywhere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104" y="2345168"/>
            <a:ext cx="2560320" cy="13447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AlphaGo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681370" y="2345168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Speech/</a:t>
            </a:r>
          </a:p>
          <a:p>
            <a:pPr algn="ctr"/>
            <a:r>
              <a:rPr lang="en-US" sz="2800" dirty="0" smtClean="0"/>
              <a:t>handwriting recognition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904104" y="3930129"/>
            <a:ext cx="2560320" cy="1344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Automatic translation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681370" y="3939093"/>
            <a:ext cx="2560320" cy="1344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Self-driving </a:t>
            </a:r>
            <a:r>
              <a:rPr lang="en-US" sz="2800" dirty="0" smtClean="0"/>
              <a:t>cars and </a:t>
            </a:r>
            <a:r>
              <a:rPr lang="en-US" sz="2800" dirty="0"/>
              <a:t>m</a:t>
            </a:r>
            <a:r>
              <a:rPr lang="en-US" sz="2800" dirty="0" smtClean="0"/>
              <a:t>any more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is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invalidUrl="https://trends.google.com/trends/explore?date=all&amp;q=deep learning"/>
              </a:rPr>
              <a:t>https://</a:t>
            </a:r>
            <a:r>
              <a:rPr lang="en-US" dirty="0" smtClean="0">
                <a:hlinkClick r:id="rId3" invalidUrl="https://trends.google.com/trends/explore?date=all&amp;q=deep learning"/>
              </a:rPr>
              <a:t>trends.google.com/trends/explore?date=all&amp;q=deep%20learning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Intelligence, Machine Learning and Deep Learning</a:t>
            </a:r>
          </a:p>
          <a:p>
            <a:r>
              <a:rPr lang="en-US" dirty="0" smtClean="0"/>
              <a:t>Key Features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Ways to Develop Deep Learning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5997" y="756620"/>
            <a:ext cx="2226833" cy="1065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Artificial Intelligence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008093" y="2755750"/>
            <a:ext cx="2226833" cy="10650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Machine Learning</a:t>
            </a:r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620356" y="4663439"/>
            <a:ext cx="2226833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Deep Learning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72865" y="2755750"/>
            <a:ext cx="2226833" cy="1065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Symbolic AI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243429" y="4663438"/>
            <a:ext cx="2226833" cy="10650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Many others </a:t>
            </a:r>
            <a:r>
              <a:rPr lang="en-US" dirty="0" smtClean="0"/>
              <a:t>(e.g., SVM, Decision tree, k-NN)</a:t>
            </a:r>
            <a:endParaRPr lang="en-US" dirty="0"/>
          </a:p>
        </p:txBody>
      </p:sp>
      <p:cxnSp>
        <p:nvCxnSpPr>
          <p:cNvPr id="8" name="Elbow Connector 7"/>
          <p:cNvCxnSpPr>
            <a:stCxn id="2" idx="2"/>
            <a:endCxn id="3" idx="0"/>
          </p:cNvCxnSpPr>
          <p:nvPr/>
        </p:nvCxnSpPr>
        <p:spPr>
          <a:xfrm rot="5400000">
            <a:off x="3568401" y="1374736"/>
            <a:ext cx="934123" cy="182790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16200000" flipH="1">
            <a:off x="5400787" y="1370254"/>
            <a:ext cx="934123" cy="1836868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2006301" y="3548230"/>
            <a:ext cx="842682" cy="13877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6" idx="0"/>
          </p:cNvCxnSpPr>
          <p:nvPr/>
        </p:nvCxnSpPr>
        <p:spPr>
          <a:xfrm rot="16200000" flipH="1">
            <a:off x="3317838" y="3624429"/>
            <a:ext cx="842681" cy="1235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Neuron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4" y="1941322"/>
            <a:ext cx="7176052" cy="35880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67648" y="1548827"/>
            <a:ext cx="125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smtClean="0"/>
              <a:t>d</a:t>
            </a:r>
            <a:r>
              <a:rPr lang="en-US" sz="2400" smtClean="0"/>
              <a:t>endrite</a:t>
            </a:r>
            <a:endParaRPr lang="en-US" sz="2400"/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樹突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67604" y="4155881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</a:t>
            </a:r>
            <a:r>
              <a:rPr lang="en-US" sz="2400" dirty="0" smtClean="0"/>
              <a:t>xon 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軸突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8424" y="5256248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n</a:t>
            </a:r>
            <a:r>
              <a:rPr lang="en-US" sz="2400" dirty="0" smtClean="0"/>
              <a:t>ucleus</a:t>
            </a:r>
            <a:endParaRPr lang="en-US" sz="2400" dirty="0"/>
          </a:p>
          <a:p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細胞核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H="1" flipV="1">
            <a:off x="3118463" y="3978844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83181" y="196432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  <a:ea typeface="Microsoft JhengHei" charset="-120"/>
                <a:cs typeface="Microsoft JhengHei" charset="-120"/>
              </a:rPr>
              <a:t>a</a:t>
            </a:r>
            <a:r>
              <a:rPr lang="en-US" sz="2400" dirty="0" smtClean="0">
                <a:latin typeface="+mn-lt"/>
                <a:ea typeface="Microsoft JhengHei" charset="-120"/>
                <a:cs typeface="Microsoft JhengHei" charset="-120"/>
              </a:rPr>
              <a:t>xon terminal</a:t>
            </a:r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 smtClean="0">
              <a:latin typeface="+mn-lt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軸突末端／終末</a:t>
            </a:r>
            <a:endParaRPr lang="en-US" sz="2400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04284" y="4241397"/>
            <a:ext cx="132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“output” to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7896" y="4242532"/>
            <a:ext cx="95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“input” </a:t>
            </a:r>
          </a:p>
          <a:p>
            <a:r>
              <a:rPr lang="en-US" altLang="zh-TW" dirty="0" smtClean="0"/>
              <a:t>from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8248706" y="3663276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ight Arrow 36"/>
          <p:cNvSpPr/>
          <p:nvPr/>
        </p:nvSpPr>
        <p:spPr>
          <a:xfrm>
            <a:off x="207950" y="3663275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Right Arrow 37"/>
          <p:cNvSpPr/>
          <p:nvPr/>
        </p:nvSpPr>
        <p:spPr>
          <a:xfrm rot="19098954">
            <a:off x="1155136" y="4710876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 rot="1774072">
            <a:off x="819344" y="2446063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Right Arrow 39"/>
          <p:cNvSpPr/>
          <p:nvPr/>
        </p:nvSpPr>
        <p:spPr>
          <a:xfrm rot="2942994">
            <a:off x="1785092" y="1665450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ight Arrow 40"/>
          <p:cNvSpPr/>
          <p:nvPr/>
        </p:nvSpPr>
        <p:spPr>
          <a:xfrm rot="19829751">
            <a:off x="7875562" y="2913538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9174218">
            <a:off x="7118156" y="2670065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ight Arrow 42"/>
          <p:cNvSpPr/>
          <p:nvPr/>
        </p:nvSpPr>
        <p:spPr>
          <a:xfrm rot="1643262">
            <a:off x="7834434" y="5172700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ight Arrow 43"/>
          <p:cNvSpPr/>
          <p:nvPr/>
        </p:nvSpPr>
        <p:spPr>
          <a:xfrm rot="3888581">
            <a:off x="6937894" y="5459502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16200000">
            <a:off x="2001484" y="5127578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0" y="4297784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51810" y="3318799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90258" y="223439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soma</a:t>
            </a:r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細胞體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190258" y="3065387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677253" y="4320450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4632" y="3273216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50" grpId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601561" y="220449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Oval 27"/>
          <p:cNvSpPr/>
          <p:nvPr/>
        </p:nvSpPr>
        <p:spPr>
          <a:xfrm>
            <a:off x="1601561" y="3487330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1601561" y="4770166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Oval 29"/>
          <p:cNvSpPr/>
          <p:nvPr/>
        </p:nvSpPr>
        <p:spPr>
          <a:xfrm>
            <a:off x="6923864" y="3487330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3989071" y="3447135"/>
            <a:ext cx="1993302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982373" y="3818925"/>
            <a:ext cx="941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44655" y="2536090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244655" y="3818925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44655" y="3818925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30561" y="3447135"/>
            <a:ext cx="0" cy="74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119935" y="3624832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mtClean="0"/>
              <a:t>Sum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30559" y="3547888"/>
            <a:ext cx="1072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smtClean="0"/>
              <a:t>Activation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Function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71375" y="2946674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Output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98150" y="158484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Input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24555" y="5591333"/>
            <a:ext cx="138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(~dendrites)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840071" y="4195812"/>
            <a:ext cx="886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(~a</a:t>
            </a:r>
            <a:r>
              <a:rPr lang="en-US" smtClean="0"/>
              <a:t>xon)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87201" y="4236892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(~soma</a:t>
            </a:r>
            <a:r>
              <a:rPr lang="en-US" dirty="0" smtClean="0"/>
              <a:t>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4926959" y="2368856"/>
            <a:ext cx="1726165" cy="807244"/>
          </a:xfrm>
          <a:prstGeom prst="wedgeRectCallout">
            <a:avLst>
              <a:gd name="adj1" fmla="val -26213"/>
              <a:gd name="adj2" fmla="val 9081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If the sum of the input &gt; 0, the output = 1.</a:t>
            </a:r>
            <a:endParaRPr lang="en-US" sz="1400" dirty="0"/>
          </a:p>
        </p:txBody>
      </p:sp>
      <p:sp>
        <p:nvSpPr>
          <p:cNvPr id="45" name="Rectangular Callout 44"/>
          <p:cNvSpPr/>
          <p:nvPr/>
        </p:nvSpPr>
        <p:spPr>
          <a:xfrm>
            <a:off x="3275452" y="2368856"/>
            <a:ext cx="1567576" cy="807244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Adding (input value x weight)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1601561" y="2204493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7" name="Oval 46"/>
          <p:cNvSpPr/>
          <p:nvPr/>
        </p:nvSpPr>
        <p:spPr>
          <a:xfrm>
            <a:off x="1601558" y="3487328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48" name="Oval 47"/>
          <p:cNvSpPr/>
          <p:nvPr/>
        </p:nvSpPr>
        <p:spPr>
          <a:xfrm>
            <a:off x="1601558" y="4770162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9" name="Oval 48"/>
          <p:cNvSpPr/>
          <p:nvPr/>
        </p:nvSpPr>
        <p:spPr>
          <a:xfrm>
            <a:off x="6923864" y="3487328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50" name="Up Arrow Callout 49"/>
          <p:cNvSpPr/>
          <p:nvPr/>
        </p:nvSpPr>
        <p:spPr>
          <a:xfrm>
            <a:off x="3975309" y="4480145"/>
            <a:ext cx="951650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Ans</a:t>
            </a:r>
            <a:r>
              <a:rPr lang="en-US" sz="2000" dirty="0" smtClean="0"/>
              <a:t>: 0.8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1756748" y="2915954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</a:t>
            </a:r>
            <a:r>
              <a:rPr lang="en-US" smtClean="0"/>
              <a:t>= 0.5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88210" y="3511146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56748" y="4452335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0.3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Artificial Neural </a:t>
            </a:r>
            <a:r>
              <a:rPr lang="en-US" sz="3200" dirty="0" smtClean="0"/>
              <a:t>Network: </a:t>
            </a:r>
            <a:r>
              <a:rPr lang="en-US" sz="3200" dirty="0"/>
              <a:t>Many Neurons</a:t>
            </a:r>
            <a:r>
              <a:rPr lang="zh-TW" altLang="en-US" sz="3200" dirty="0"/>
              <a:t> </a:t>
            </a:r>
            <a:endParaRPr lang="en-US" sz="3200" dirty="0"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51" y="1538869"/>
            <a:ext cx="6575530" cy="415940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Deep Learning: Multiple Hidden Layers</a:t>
            </a:r>
            <a:endParaRPr lang="en-US" sz="3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20" y="2071168"/>
            <a:ext cx="841444" cy="34949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861" y="2071168"/>
            <a:ext cx="841444" cy="34949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79" y="2071168"/>
            <a:ext cx="841444" cy="34949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02325" y="155676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45520" y="156633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Hidden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14576" y="15567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76" y="2456638"/>
            <a:ext cx="649503" cy="27015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233" y="2158358"/>
            <a:ext cx="654480" cy="33205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963" y="2296906"/>
            <a:ext cx="784100" cy="30210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466" y="2296906"/>
            <a:ext cx="784100" cy="30210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622" y="2296906"/>
            <a:ext cx="784100" cy="30210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40" y="2308111"/>
            <a:ext cx="797241" cy="3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1172</TotalTime>
  <Words>550</Words>
  <Application>Microsoft Macintosh PowerPoint</Application>
  <PresentationFormat>On-screen Show (4:3)</PresentationFormat>
  <Paragraphs>212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Microsoft JhengHei</vt:lpstr>
      <vt:lpstr>新細明體</vt:lpstr>
      <vt:lpstr>Arial</vt:lpstr>
      <vt:lpstr>Office Theme</vt:lpstr>
      <vt:lpstr>Harness the Power of Neural Networks for AI: Applications of Deep Learning</vt:lpstr>
      <vt:lpstr>Deep Learning is Everywhere</vt:lpstr>
      <vt:lpstr>Deep Learning is Everywhere</vt:lpstr>
      <vt:lpstr>Outline</vt:lpstr>
      <vt:lpstr>PowerPoint Presentation</vt:lpstr>
      <vt:lpstr>Biological Neuron</vt:lpstr>
      <vt:lpstr>Artificial Neuron</vt:lpstr>
      <vt:lpstr>Artificial Neural Network: Many Neurons </vt:lpstr>
      <vt:lpstr>Deep Learning: Multiple Hidden Layers</vt:lpstr>
      <vt:lpstr>Example 1: Multi-class Classification</vt:lpstr>
      <vt:lpstr>Example 2: Neural Machine Translation</vt:lpstr>
      <vt:lpstr>Revival of Deep Learning</vt:lpstr>
      <vt:lpstr>Applications</vt:lpstr>
      <vt:lpstr>Applications</vt:lpstr>
      <vt:lpstr>Areas</vt:lpstr>
      <vt:lpstr>Methods</vt:lpstr>
      <vt:lpstr>More About Us</vt:lpstr>
      <vt:lpstr>Thank you very much!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Talk</dc:title>
  <dc:creator>Sai Cheong Siu</dc:creator>
  <cp:lastModifiedBy>Sai Cheong Siu</cp:lastModifiedBy>
  <cp:revision>67</cp:revision>
  <cp:lastPrinted>2018-11-25T14:46:58Z</cp:lastPrinted>
  <dcterms:created xsi:type="dcterms:W3CDTF">2018-11-18T03:51:49Z</dcterms:created>
  <dcterms:modified xsi:type="dcterms:W3CDTF">2018-11-25T14:59:08Z</dcterms:modified>
</cp:coreProperties>
</file>